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26"/>
  </p:notesMasterIdLst>
  <p:handoutMasterIdLst>
    <p:handoutMasterId r:id="rId27"/>
  </p:handoutMasterIdLst>
  <p:sldIdLst>
    <p:sldId id="256" r:id="rId3"/>
    <p:sldId id="275" r:id="rId4"/>
    <p:sldId id="257" r:id="rId5"/>
    <p:sldId id="260" r:id="rId6"/>
    <p:sldId id="261" r:id="rId7"/>
    <p:sldId id="273" r:id="rId8"/>
    <p:sldId id="271" r:id="rId9"/>
    <p:sldId id="272" r:id="rId10"/>
    <p:sldId id="262" r:id="rId11"/>
    <p:sldId id="276" r:id="rId12"/>
    <p:sldId id="266" r:id="rId13"/>
    <p:sldId id="277" r:id="rId14"/>
    <p:sldId id="267" r:id="rId15"/>
    <p:sldId id="280" r:id="rId16"/>
    <p:sldId id="268" r:id="rId17"/>
    <p:sldId id="278" r:id="rId18"/>
    <p:sldId id="269" r:id="rId19"/>
    <p:sldId id="279" r:id="rId20"/>
    <p:sldId id="270" r:id="rId21"/>
    <p:sldId id="265" r:id="rId22"/>
    <p:sldId id="274" r:id="rId23"/>
    <p:sldId id="264" r:id="rId24"/>
    <p:sldId id="259" r:id="rId25"/>
  </p:sldIdLst>
  <p:sldSz cx="7620000" cy="5715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 userDrawn="1">
          <p15:clr>
            <a:srgbClr val="A4A3A4"/>
          </p15:clr>
        </p15:guide>
        <p15:guide id="2" pos="24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673" autoAdjust="0"/>
  </p:normalViewPr>
  <p:slideViewPr>
    <p:cSldViewPr>
      <p:cViewPr varScale="1">
        <p:scale>
          <a:sx n="84" d="100"/>
          <a:sy n="84" d="100"/>
        </p:scale>
        <p:origin x="-900" y="-78"/>
      </p:cViewPr>
      <p:guideLst>
        <p:guide orient="horz" pos="1800"/>
        <p:guide pos="24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1.11.2016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1.11.2016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169708" y="4057633"/>
            <a:ext cx="6060673" cy="72008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169709" y="1657367"/>
            <a:ext cx="5520612" cy="900100"/>
          </a:xfrm>
          <a:prstGeom prst="rect">
            <a:avLst/>
          </a:prstGeom>
        </p:spPr>
        <p:txBody>
          <a:bodyPr anchor="b"/>
          <a:lstStyle>
            <a:lvl1pPr algn="l">
              <a:defRPr sz="4000"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10" name="Podnadpis 2"/>
          <p:cNvSpPr txBox="1">
            <a:spLocks/>
          </p:cNvSpPr>
          <p:nvPr userDrawn="1"/>
        </p:nvSpPr>
        <p:spPr>
          <a:xfrm>
            <a:off x="1169708" y="2617473"/>
            <a:ext cx="6007653" cy="9601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Ministry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of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Regional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Development</a:t>
            </a: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National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Coordination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Authority</a:t>
            </a: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29613" y="1717373"/>
            <a:ext cx="6909387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29613" y="1177316"/>
            <a:ext cx="6909387" cy="420047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29613" y="1237320"/>
            <a:ext cx="6909387" cy="37204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29613" y="1177316"/>
            <a:ext cx="6909387" cy="420047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31200" y="1717376"/>
            <a:ext cx="6858000" cy="324035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169708" y="4057633"/>
            <a:ext cx="6060673" cy="72008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169709" y="1657367"/>
            <a:ext cx="5520612" cy="900100"/>
          </a:xfrm>
          <a:prstGeom prst="rect">
            <a:avLst/>
          </a:prstGeom>
        </p:spPr>
        <p:txBody>
          <a:bodyPr anchor="b"/>
          <a:lstStyle>
            <a:lvl1pPr algn="l">
              <a:defRPr sz="4000"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10" name="Podnadpis 2"/>
          <p:cNvSpPr txBox="1">
            <a:spLocks/>
          </p:cNvSpPr>
          <p:nvPr userDrawn="1"/>
        </p:nvSpPr>
        <p:spPr>
          <a:xfrm>
            <a:off x="1169708" y="2617473"/>
            <a:ext cx="6007653" cy="9601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Ministry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of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Regional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Development</a:t>
            </a: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National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Coordination</a:t>
            </a:r>
            <a:r>
              <a:rPr kumimoji="0" lang="cs-CZ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cs-CZ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Authority</a:t>
            </a:r>
            <a:endParaRPr kumimoji="0" lang="cs-CZ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112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29613" y="481236"/>
            <a:ext cx="6909387" cy="420047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331200" y="1129308"/>
            <a:ext cx="6858000" cy="382842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542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29613" y="1129308"/>
            <a:ext cx="6909387" cy="3828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29613" y="481236"/>
            <a:ext cx="6909387" cy="420047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80110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29613" y="565200"/>
            <a:ext cx="6909387" cy="426047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</p:spTree>
    <p:extLst>
      <p:ext uri="{BB962C8B-B14F-4D97-AF65-F5344CB8AC3E}">
        <p14:creationId xmlns:p14="http://schemas.microsoft.com/office/powerpoint/2010/main" val="3142938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>
            <a:spLocks noChangeAspect="1"/>
          </p:cNvSpPr>
          <p:nvPr/>
        </p:nvSpPr>
        <p:spPr>
          <a:xfrm>
            <a:off x="0" y="3"/>
            <a:ext cx="7620000" cy="21720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 dirty="0">
              <a:noFill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217211"/>
            <a:ext cx="7620000" cy="120013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 dirty="0">
              <a:noFill/>
            </a:endParaRPr>
          </a:p>
        </p:txBody>
      </p:sp>
      <p:pic>
        <p:nvPicPr>
          <p:cNvPr id="11" name="Picture 2" descr="C:\Users\lukond\Pictures\mmr_cz_rg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53246"/>
            <a:ext cx="2408237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N:\OBECNÉ\Loga 2014-2020\Logolinky 2014_2020\OPTP\RGB\PNG\EN_RO_B_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056" y="4929999"/>
            <a:ext cx="3317876" cy="87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>
            <a:spLocks noChangeAspect="1"/>
          </p:cNvSpPr>
          <p:nvPr/>
        </p:nvSpPr>
        <p:spPr>
          <a:xfrm>
            <a:off x="0" y="3"/>
            <a:ext cx="7620000" cy="21720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 dirty="0">
              <a:noFill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217211"/>
            <a:ext cx="7620000" cy="120013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107486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67" r:id="rId3"/>
    <p:sldLayoutId id="2147483668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dotaceeu.cz/evaluace" TargetMode="External"/><Relationship Id="rId2" Type="http://schemas.openxmlformats.org/officeDocument/2006/relationships/hyperlink" Target="mailto:petr.bouchal@mmr.cz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Petr Bouchal</a:t>
            </a:r>
          </a:p>
          <a:p>
            <a:r>
              <a:rPr lang="cs-CZ" dirty="0" err="1" smtClean="0"/>
              <a:t>Head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Evaluation</a:t>
            </a:r>
            <a:r>
              <a:rPr lang="cs-CZ" dirty="0" smtClean="0"/>
              <a:t> Unit</a:t>
            </a: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169708" y="1657367"/>
            <a:ext cx="5808643" cy="900100"/>
          </a:xfrm>
        </p:spPr>
        <p:txBody>
          <a:bodyPr/>
          <a:lstStyle/>
          <a:p>
            <a:r>
              <a:rPr lang="cs-CZ" dirty="0" err="1" smtClean="0"/>
              <a:t>Faster</a:t>
            </a:r>
            <a:r>
              <a:rPr lang="cs-CZ" dirty="0" smtClean="0"/>
              <a:t>. More </a:t>
            </a:r>
            <a:r>
              <a:rPr lang="cs-CZ" dirty="0" err="1" smtClean="0"/>
              <a:t>accurate</a:t>
            </a:r>
            <a:r>
              <a:rPr lang="cs-CZ" dirty="0" smtClean="0"/>
              <a:t>. </a:t>
            </a:r>
            <a:r>
              <a:rPr lang="cs-CZ" dirty="0" smtClean="0"/>
              <a:t>More </a:t>
            </a:r>
            <a:r>
              <a:rPr lang="cs-CZ" dirty="0" err="1" smtClean="0"/>
              <a:t>useful</a:t>
            </a:r>
            <a:r>
              <a:rPr lang="cs-CZ" dirty="0"/>
              <a:t>.</a:t>
            </a:r>
            <a:r>
              <a:rPr lang="cs-CZ" dirty="0" smtClean="0"/>
              <a:t> </a:t>
            </a:r>
            <a:r>
              <a:rPr lang="cs-CZ" dirty="0" err="1" smtClean="0"/>
              <a:t>How</a:t>
            </a:r>
            <a:r>
              <a:rPr lang="cs-CZ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0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309320" cy="3828425"/>
          </a:xfrm>
        </p:spPr>
        <p:txBody>
          <a:bodyPr/>
          <a:lstStyle/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endParaRPr lang="cs-CZ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err="1" smtClean="0"/>
              <a:t>Build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capability</a:t>
            </a:r>
            <a:r>
              <a:rPr lang="cs-CZ" dirty="0" smtClean="0"/>
              <a:t> to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effective</a:t>
            </a:r>
            <a:r>
              <a:rPr lang="cs-CZ" dirty="0" smtClean="0"/>
              <a:t> </a:t>
            </a:r>
            <a:r>
              <a:rPr lang="cs-CZ" dirty="0" err="1" smtClean="0"/>
              <a:t>across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organisation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What could help: the blue sky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849388"/>
            <a:ext cx="360040" cy="302433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5433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662936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understand</a:t>
            </a:r>
            <a:r>
              <a:rPr lang="cs-CZ" dirty="0" smtClean="0"/>
              <a:t> </a:t>
            </a:r>
            <a:r>
              <a:rPr lang="cs-CZ" dirty="0" smtClean="0"/>
              <a:t>and support </a:t>
            </a:r>
            <a:r>
              <a:rPr lang="cs-CZ" dirty="0" err="1" smtClean="0"/>
              <a:t>learning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empathy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evidence </a:t>
            </a:r>
            <a:r>
              <a:rPr lang="cs-CZ" dirty="0" err="1" smtClean="0"/>
              <a:t>users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/>
              <a:t>build</a:t>
            </a:r>
            <a:r>
              <a:rPr lang="cs-CZ" dirty="0"/>
              <a:t> up </a:t>
            </a:r>
            <a:r>
              <a:rPr lang="cs-CZ" dirty="0" err="1"/>
              <a:t>facilitation</a:t>
            </a:r>
            <a:r>
              <a:rPr lang="cs-CZ" dirty="0"/>
              <a:t> </a:t>
            </a:r>
            <a:r>
              <a:rPr lang="cs-CZ" dirty="0" err="1"/>
              <a:t>skills</a:t>
            </a: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/>
              <a:t>learn</a:t>
            </a:r>
            <a:r>
              <a:rPr lang="cs-CZ" dirty="0"/>
              <a:t> to monitor evidence </a:t>
            </a:r>
            <a:r>
              <a:rPr lang="cs-CZ" dirty="0" err="1"/>
              <a:t>needs</a:t>
            </a: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help</a:t>
            </a:r>
            <a:r>
              <a:rPr lang="cs-CZ" dirty="0" smtClean="0"/>
              <a:t> </a:t>
            </a:r>
            <a:r>
              <a:rPr lang="cs-CZ" dirty="0" err="1" smtClean="0"/>
              <a:t>build</a:t>
            </a:r>
            <a:r>
              <a:rPr lang="cs-CZ" dirty="0" smtClean="0"/>
              <a:t> </a:t>
            </a:r>
            <a:r>
              <a:rPr lang="cs-CZ" dirty="0" err="1" smtClean="0"/>
              <a:t>empathy</a:t>
            </a:r>
            <a:r>
              <a:rPr lang="cs-CZ" dirty="0" smtClean="0"/>
              <a:t> </a:t>
            </a:r>
            <a:r>
              <a:rPr lang="cs-CZ" dirty="0" err="1" smtClean="0"/>
              <a:t>with</a:t>
            </a:r>
            <a:r>
              <a:rPr lang="cs-CZ" dirty="0" smtClean="0"/>
              <a:t> </a:t>
            </a:r>
            <a:r>
              <a:rPr lang="cs-CZ" dirty="0" err="1" smtClean="0"/>
              <a:t>service</a:t>
            </a:r>
            <a:r>
              <a:rPr lang="cs-CZ" dirty="0" smtClean="0"/>
              <a:t> </a:t>
            </a:r>
            <a:r>
              <a:rPr lang="cs-CZ" dirty="0" err="1" smtClean="0"/>
              <a:t>users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build</a:t>
            </a:r>
            <a:r>
              <a:rPr lang="cs-CZ" dirty="0" smtClean="0"/>
              <a:t> </a:t>
            </a:r>
            <a:r>
              <a:rPr lang="cs-CZ" dirty="0" smtClean="0"/>
              <a:t>trust: </a:t>
            </a:r>
            <a:r>
              <a:rPr lang="cs-CZ" dirty="0" err="1" smtClean="0"/>
              <a:t>evaluation</a:t>
            </a:r>
            <a:r>
              <a:rPr lang="cs-CZ" dirty="0" smtClean="0"/>
              <a:t> = </a:t>
            </a:r>
            <a:r>
              <a:rPr lang="cs-CZ" dirty="0" err="1" smtClean="0"/>
              <a:t>excuse</a:t>
            </a:r>
            <a:r>
              <a:rPr lang="cs-CZ" dirty="0" smtClean="0"/>
              <a:t> to </a:t>
            </a:r>
            <a:r>
              <a:rPr lang="cs-CZ" dirty="0" err="1" smtClean="0"/>
              <a:t>pause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29613" y="481236"/>
            <a:ext cx="7080787" cy="420047"/>
          </a:xfrm>
        </p:spPr>
        <p:txBody>
          <a:bodyPr/>
          <a:lstStyle/>
          <a:p>
            <a:r>
              <a:rPr lang="cs-CZ" dirty="0" err="1" smtClean="0"/>
              <a:t>Operate</a:t>
            </a:r>
            <a:r>
              <a:rPr lang="cs-CZ" dirty="0" smtClean="0"/>
              <a:t> </a:t>
            </a:r>
            <a:r>
              <a:rPr lang="cs-CZ" dirty="0" err="1" smtClean="0"/>
              <a:t>across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organisation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273324"/>
            <a:ext cx="360040" cy="3240360"/>
          </a:xfrm>
          <a:prstGeom prst="rect">
            <a:avLst/>
          </a:prstGeom>
          <a:pattFill prst="wdUpDiag">
            <a:fgClr>
              <a:srgbClr val="00B0F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065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89315"/>
            <a:ext cx="6662936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/>
              <a:t>2. Make </a:t>
            </a:r>
            <a:r>
              <a:rPr lang="cs-CZ" dirty="0" err="1" smtClean="0"/>
              <a:t>the</a:t>
            </a:r>
            <a:r>
              <a:rPr lang="cs-CZ" dirty="0" smtClean="0"/>
              <a:t> most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evaluation</a:t>
            </a:r>
            <a:r>
              <a:rPr lang="cs-CZ" dirty="0" smtClean="0"/>
              <a:t> </a:t>
            </a:r>
            <a:r>
              <a:rPr lang="cs-CZ" dirty="0" err="1" smtClean="0"/>
              <a:t>tools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What could help: the blue sky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849388"/>
            <a:ext cx="360040" cy="302433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9309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597352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developmental</a:t>
            </a:r>
            <a:r>
              <a:rPr lang="cs-CZ" dirty="0" smtClean="0"/>
              <a:t> </a:t>
            </a:r>
            <a:r>
              <a:rPr lang="cs-CZ" dirty="0" err="1" smtClean="0"/>
              <a:t>evaluation</a:t>
            </a: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beyond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deficit </a:t>
            </a:r>
            <a:r>
              <a:rPr lang="cs-CZ" dirty="0" err="1" smtClean="0"/>
              <a:t>approach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confronting</a:t>
            </a:r>
            <a:r>
              <a:rPr lang="cs-CZ" dirty="0" smtClean="0"/>
              <a:t> </a:t>
            </a:r>
            <a:r>
              <a:rPr lang="cs-CZ" dirty="0" err="1" smtClean="0"/>
              <a:t>assumptions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u</a:t>
            </a:r>
            <a:r>
              <a:rPr lang="cs-CZ" dirty="0" smtClean="0"/>
              <a:t>ser </a:t>
            </a:r>
            <a:r>
              <a:rPr lang="cs-CZ" dirty="0" err="1" smtClean="0"/>
              <a:t>voices</a:t>
            </a:r>
            <a:r>
              <a:rPr lang="cs-CZ" dirty="0" smtClean="0"/>
              <a:t> </a:t>
            </a:r>
            <a:r>
              <a:rPr lang="cs-CZ" dirty="0" err="1" smtClean="0"/>
              <a:t>through</a:t>
            </a:r>
            <a:r>
              <a:rPr lang="cs-CZ" dirty="0" smtClean="0"/>
              <a:t> </a:t>
            </a:r>
            <a:r>
              <a:rPr lang="cs-CZ" dirty="0" err="1" smtClean="0"/>
              <a:t>qualitative</a:t>
            </a:r>
            <a:r>
              <a:rPr lang="cs-CZ" dirty="0" smtClean="0"/>
              <a:t> </a:t>
            </a:r>
            <a:r>
              <a:rPr lang="cs-CZ" dirty="0" err="1" smtClean="0"/>
              <a:t>methods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useful</a:t>
            </a:r>
            <a:r>
              <a:rPr lang="cs-CZ" dirty="0" smtClean="0"/>
              <a:t> </a:t>
            </a:r>
            <a:r>
              <a:rPr lang="cs-CZ" dirty="0" err="1" smtClean="0"/>
              <a:t>views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quantitative</a:t>
            </a:r>
            <a:r>
              <a:rPr lang="cs-CZ" dirty="0" smtClean="0"/>
              <a:t> </a:t>
            </a:r>
            <a:r>
              <a:rPr lang="cs-CZ" dirty="0" smtClean="0"/>
              <a:t>data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Make </a:t>
            </a:r>
            <a:r>
              <a:rPr lang="cs-CZ" dirty="0" err="1"/>
              <a:t>the</a:t>
            </a:r>
            <a:r>
              <a:rPr lang="cs-CZ" dirty="0"/>
              <a:t> most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 smtClean="0"/>
              <a:t>evaluation</a:t>
            </a:r>
            <a:r>
              <a:rPr lang="cs-CZ" dirty="0" smtClean="0"/>
              <a:t> </a:t>
            </a:r>
            <a:r>
              <a:rPr lang="cs-CZ" dirty="0" err="1" smtClean="0"/>
              <a:t>tools</a:t>
            </a:r>
            <a:endParaRPr lang="cs-CZ" i="1" dirty="0"/>
          </a:p>
        </p:txBody>
      </p:sp>
      <p:sp>
        <p:nvSpPr>
          <p:cNvPr id="5" name="Obdélník 4"/>
          <p:cNvSpPr/>
          <p:nvPr/>
        </p:nvSpPr>
        <p:spPr>
          <a:xfrm>
            <a:off x="425624" y="1273324"/>
            <a:ext cx="360040" cy="2664296"/>
          </a:xfrm>
          <a:prstGeom prst="rect">
            <a:avLst/>
          </a:prstGeom>
          <a:pattFill prst="wdUpDiag">
            <a:fgClr>
              <a:srgbClr val="00B0F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471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309320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3. Step </a:t>
            </a:r>
            <a:r>
              <a:rPr lang="cs-CZ" dirty="0" err="1" smtClean="0"/>
              <a:t>outside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evaluation</a:t>
            </a:r>
            <a:r>
              <a:rPr lang="cs-CZ" dirty="0" smtClean="0"/>
              <a:t> </a:t>
            </a:r>
            <a:r>
              <a:rPr lang="cs-CZ" dirty="0" err="1" smtClean="0"/>
              <a:t>toolkit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What could help: the blue sky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849388"/>
            <a:ext cx="360040" cy="302433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2550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309320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/>
              <a:t>design </a:t>
            </a:r>
            <a:r>
              <a:rPr lang="cs-CZ" dirty="0" err="1" smtClean="0"/>
              <a:t>thinking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u</a:t>
            </a:r>
            <a:r>
              <a:rPr lang="cs-CZ" dirty="0" smtClean="0"/>
              <a:t>ser </a:t>
            </a:r>
            <a:r>
              <a:rPr lang="cs-CZ" dirty="0" err="1" smtClean="0"/>
              <a:t>research</a:t>
            </a:r>
            <a:r>
              <a:rPr lang="cs-CZ" dirty="0" smtClean="0"/>
              <a:t> &amp; user </a:t>
            </a:r>
            <a:r>
              <a:rPr lang="cs-CZ" dirty="0" err="1" smtClean="0"/>
              <a:t>engagement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behavioural</a:t>
            </a:r>
            <a:r>
              <a:rPr lang="cs-CZ" dirty="0" smtClean="0"/>
              <a:t> </a:t>
            </a:r>
            <a:r>
              <a:rPr lang="cs-CZ" dirty="0" err="1" smtClean="0"/>
              <a:t>approaches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/>
              <a:t>c</a:t>
            </a:r>
            <a:r>
              <a:rPr lang="cs-CZ" dirty="0" err="1" smtClean="0"/>
              <a:t>onsulting</a:t>
            </a:r>
            <a:r>
              <a:rPr lang="cs-CZ" dirty="0" smtClean="0"/>
              <a:t> </a:t>
            </a:r>
            <a:r>
              <a:rPr lang="cs-CZ" dirty="0" err="1" smtClean="0"/>
              <a:t>skills</a:t>
            </a:r>
            <a:r>
              <a:rPr lang="cs-CZ" dirty="0" smtClean="0"/>
              <a:t> &amp; </a:t>
            </a:r>
            <a:r>
              <a:rPr lang="cs-CZ" dirty="0" err="1" smtClean="0"/>
              <a:t>developing</a:t>
            </a:r>
            <a:r>
              <a:rPr lang="cs-CZ" dirty="0" smtClean="0"/>
              <a:t> </a:t>
            </a:r>
            <a:r>
              <a:rPr lang="cs-CZ" dirty="0" err="1" smtClean="0"/>
              <a:t>solutions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/>
              <a:t>…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Step </a:t>
            </a:r>
            <a:r>
              <a:rPr lang="cs-CZ" dirty="0" err="1"/>
              <a:t>outside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evaluation</a:t>
            </a:r>
            <a:r>
              <a:rPr lang="cs-CZ" dirty="0"/>
              <a:t> </a:t>
            </a:r>
            <a:r>
              <a:rPr lang="cs-CZ" dirty="0" err="1"/>
              <a:t>toolkit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273324"/>
            <a:ext cx="360040" cy="3024336"/>
          </a:xfrm>
          <a:prstGeom prst="rect">
            <a:avLst/>
          </a:prstGeom>
          <a:pattFill prst="wdUpDiag">
            <a:fgClr>
              <a:srgbClr val="00B0F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213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309320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4. Step </a:t>
            </a:r>
            <a:r>
              <a:rPr lang="cs-CZ" dirty="0" err="1" smtClean="0"/>
              <a:t>inside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policy</a:t>
            </a:r>
            <a:r>
              <a:rPr lang="cs-CZ" dirty="0" smtClean="0"/>
              <a:t> </a:t>
            </a:r>
            <a:r>
              <a:rPr lang="cs-CZ" dirty="0" err="1" smtClean="0"/>
              <a:t>process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What could help: the blue sky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849388"/>
            <a:ext cx="360040" cy="302433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930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309320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why</a:t>
            </a:r>
            <a:r>
              <a:rPr lang="cs-CZ" dirty="0" smtClean="0"/>
              <a:t> </a:t>
            </a:r>
            <a:r>
              <a:rPr lang="cs-CZ" dirty="0" err="1" smtClean="0"/>
              <a:t>question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/>
              <a:t>building</a:t>
            </a:r>
            <a:r>
              <a:rPr lang="cs-CZ" dirty="0"/>
              <a:t> </a:t>
            </a:r>
            <a:r>
              <a:rPr lang="cs-CZ" dirty="0" err="1"/>
              <a:t>theories</a:t>
            </a:r>
            <a:r>
              <a:rPr lang="cs-CZ" dirty="0"/>
              <a:t>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change</a:t>
            </a: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/>
              <a:t>testing</a:t>
            </a:r>
            <a:r>
              <a:rPr lang="cs-CZ" dirty="0"/>
              <a:t> </a:t>
            </a:r>
            <a:r>
              <a:rPr lang="cs-CZ" dirty="0" err="1"/>
              <a:t>theories</a:t>
            </a:r>
            <a:r>
              <a:rPr lang="cs-CZ" dirty="0"/>
              <a:t>, </a:t>
            </a:r>
            <a:r>
              <a:rPr lang="cs-CZ" dirty="0" err="1"/>
              <a:t>testing</a:t>
            </a:r>
            <a:r>
              <a:rPr lang="cs-CZ" dirty="0"/>
              <a:t> </a:t>
            </a:r>
            <a:r>
              <a:rPr lang="cs-CZ" dirty="0" err="1"/>
              <a:t>programmes</a:t>
            </a: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prototyping</a:t>
            </a:r>
            <a:r>
              <a:rPr lang="cs-CZ" dirty="0" smtClean="0"/>
              <a:t>, </a:t>
            </a:r>
            <a:r>
              <a:rPr lang="cs-CZ" dirty="0" err="1" smtClean="0"/>
              <a:t>service</a:t>
            </a:r>
            <a:r>
              <a:rPr lang="cs-CZ" dirty="0" smtClean="0"/>
              <a:t> / </a:t>
            </a:r>
            <a:r>
              <a:rPr lang="cs-CZ" dirty="0" err="1" smtClean="0"/>
              <a:t>policy</a:t>
            </a:r>
            <a:r>
              <a:rPr lang="cs-CZ" dirty="0" smtClean="0"/>
              <a:t> </a:t>
            </a:r>
            <a:r>
              <a:rPr lang="cs-CZ" dirty="0" smtClean="0"/>
              <a:t>design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adaptive</a:t>
            </a:r>
            <a:r>
              <a:rPr lang="cs-CZ" dirty="0" smtClean="0"/>
              <a:t> </a:t>
            </a:r>
            <a:r>
              <a:rPr lang="cs-CZ" dirty="0" err="1"/>
              <a:t>programme</a:t>
            </a:r>
            <a:r>
              <a:rPr lang="cs-CZ" dirty="0"/>
              <a:t> management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>Step </a:t>
            </a:r>
            <a:r>
              <a:rPr lang="cs-CZ" dirty="0" err="1"/>
              <a:t>inside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cs-CZ" dirty="0" err="1"/>
              <a:t>policy</a:t>
            </a:r>
            <a:r>
              <a:rPr lang="cs-CZ" dirty="0"/>
              <a:t> </a:t>
            </a:r>
            <a:r>
              <a:rPr lang="cs-CZ" dirty="0" err="1"/>
              <a:t>process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273324"/>
            <a:ext cx="360040" cy="2592288"/>
          </a:xfrm>
          <a:prstGeom prst="rect">
            <a:avLst/>
          </a:prstGeom>
          <a:pattFill prst="wdUpDiag">
            <a:fgClr>
              <a:srgbClr val="00B0F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52543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309320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5. </a:t>
            </a:r>
            <a:r>
              <a:rPr lang="cs-CZ" dirty="0" smtClean="0"/>
              <a:t>Play </a:t>
            </a:r>
            <a:r>
              <a:rPr lang="cs-CZ" dirty="0" err="1" smtClean="0"/>
              <a:t>the</a:t>
            </a:r>
            <a:r>
              <a:rPr lang="cs-CZ" dirty="0" smtClean="0"/>
              <a:t> long game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What could help: the blue sky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849388"/>
            <a:ext cx="360040" cy="302433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167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309320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/>
              <a:t>b</a:t>
            </a:r>
            <a:r>
              <a:rPr lang="cs-CZ" dirty="0" err="1" smtClean="0"/>
              <a:t>uild</a:t>
            </a:r>
            <a:r>
              <a:rPr lang="cs-CZ" dirty="0" smtClean="0"/>
              <a:t> </a:t>
            </a:r>
            <a:r>
              <a:rPr lang="cs-CZ" dirty="0" err="1" smtClean="0"/>
              <a:t>spaces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experimentation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/>
              <a:t>create</a:t>
            </a:r>
            <a:r>
              <a:rPr lang="cs-CZ" dirty="0" smtClean="0"/>
              <a:t> </a:t>
            </a:r>
            <a:r>
              <a:rPr lang="cs-CZ" dirty="0" err="1" smtClean="0"/>
              <a:t>opportunities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reflection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/>
              <a:t>h</a:t>
            </a:r>
            <a:r>
              <a:rPr lang="cs-CZ" dirty="0" err="1" smtClean="0"/>
              <a:t>elp</a:t>
            </a:r>
            <a:r>
              <a:rPr lang="cs-CZ" dirty="0" smtClean="0"/>
              <a:t> </a:t>
            </a:r>
            <a:r>
              <a:rPr lang="cs-CZ" dirty="0" err="1" smtClean="0"/>
              <a:t>articulate</a:t>
            </a:r>
            <a:r>
              <a:rPr lang="cs-CZ" dirty="0" smtClean="0"/>
              <a:t> </a:t>
            </a:r>
            <a:r>
              <a:rPr lang="cs-CZ" dirty="0" smtClean="0"/>
              <a:t>vision </a:t>
            </a:r>
            <a:r>
              <a:rPr lang="cs-CZ" dirty="0" err="1" smtClean="0"/>
              <a:t>for</a:t>
            </a:r>
            <a:r>
              <a:rPr lang="cs-CZ" dirty="0" smtClean="0"/>
              <a:t> ESI </a:t>
            </a:r>
            <a:r>
              <a:rPr lang="cs-CZ" dirty="0" err="1" smtClean="0"/>
              <a:t>funds</a:t>
            </a:r>
            <a:endParaRPr lang="cs-CZ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Play </a:t>
            </a:r>
            <a:r>
              <a:rPr lang="cs-CZ" dirty="0" err="1" smtClean="0"/>
              <a:t>the</a:t>
            </a:r>
            <a:r>
              <a:rPr lang="cs-CZ" dirty="0" smtClean="0"/>
              <a:t> long game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273324"/>
            <a:ext cx="360040" cy="1512168"/>
          </a:xfrm>
          <a:prstGeom prst="rect">
            <a:avLst/>
          </a:prstGeom>
          <a:pattFill prst="wdUpDiag">
            <a:fgClr>
              <a:srgbClr val="00B0F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7561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145704" y="985292"/>
            <a:ext cx="6621355" cy="4260473"/>
          </a:xfrm>
        </p:spPr>
        <p:txBody>
          <a:bodyPr anchor="ctr"/>
          <a:lstStyle/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silver</a:t>
            </a:r>
            <a:r>
              <a:rPr lang="cs-CZ" dirty="0" smtClean="0"/>
              <a:t> </a:t>
            </a:r>
            <a:r>
              <a:rPr lang="cs-CZ" dirty="0" err="1" smtClean="0"/>
              <a:t>lining</a:t>
            </a:r>
            <a:endParaRPr lang="cs-CZ" dirty="0" smtClean="0"/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evergreens</a:t>
            </a:r>
            <a:endParaRPr lang="cs-CZ" dirty="0" smtClean="0"/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black</a:t>
            </a:r>
            <a:r>
              <a:rPr lang="cs-CZ" dirty="0" smtClean="0"/>
              <a:t> hole</a:t>
            </a:r>
          </a:p>
          <a:p>
            <a:r>
              <a:rPr lang="cs-CZ" dirty="0" err="1" smtClean="0"/>
              <a:t>The</a:t>
            </a:r>
            <a:r>
              <a:rPr lang="cs-CZ" dirty="0" smtClean="0"/>
              <a:t> blue </a:t>
            </a:r>
            <a:r>
              <a:rPr lang="cs-CZ" dirty="0" err="1" smtClean="0"/>
              <a:t>sky</a:t>
            </a:r>
            <a:endParaRPr lang="cs-CZ" dirty="0" smtClean="0"/>
          </a:p>
          <a:p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red</a:t>
            </a:r>
            <a:r>
              <a:rPr lang="cs-CZ" dirty="0" smtClean="0"/>
              <a:t> team</a:t>
            </a:r>
          </a:p>
        </p:txBody>
      </p:sp>
      <p:sp>
        <p:nvSpPr>
          <p:cNvPr id="6" name="Obdélník 5"/>
          <p:cNvSpPr/>
          <p:nvPr/>
        </p:nvSpPr>
        <p:spPr>
          <a:xfrm>
            <a:off x="425624" y="1489348"/>
            <a:ext cx="576064" cy="5760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25624" y="2173424"/>
            <a:ext cx="576064" cy="57606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425624" y="2857500"/>
            <a:ext cx="576064" cy="5760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425624" y="3541576"/>
            <a:ext cx="576064" cy="5760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15" name="Obdélník 14"/>
          <p:cNvSpPr/>
          <p:nvPr/>
        </p:nvSpPr>
        <p:spPr>
          <a:xfrm>
            <a:off x="425624" y="4225652"/>
            <a:ext cx="576064" cy="57606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182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9613" y="829275"/>
            <a:ext cx="6909387" cy="4260473"/>
          </a:xfrm>
        </p:spPr>
        <p:txBody>
          <a:bodyPr anchor="ctr">
            <a:noAutofit/>
          </a:bodyPr>
          <a:lstStyle/>
          <a:p>
            <a:pPr marL="0"/>
            <a:r>
              <a:rPr lang="cs-CZ" sz="6600" b="1" dirty="0" err="1" smtClean="0"/>
              <a:t>What</a:t>
            </a:r>
            <a:r>
              <a:rPr lang="cs-CZ" sz="6600" b="1" dirty="0" smtClean="0"/>
              <a:t> </a:t>
            </a:r>
            <a:r>
              <a:rPr lang="cs-CZ" sz="6600" b="1" dirty="0" err="1" smtClean="0"/>
              <a:t>matters</a:t>
            </a:r>
            <a:r>
              <a:rPr lang="cs-CZ" sz="6600" b="1" dirty="0" smtClean="0"/>
              <a:t> </a:t>
            </a:r>
            <a:r>
              <a:rPr lang="cs-CZ" sz="6600" b="1" dirty="0" err="1" smtClean="0"/>
              <a:t>is</a:t>
            </a:r>
            <a:r>
              <a:rPr lang="cs-CZ" sz="6600" b="1" dirty="0" smtClean="0"/>
              <a:t> not just </a:t>
            </a:r>
            <a:r>
              <a:rPr lang="cs-CZ" sz="6600" b="1" dirty="0" err="1" smtClean="0"/>
              <a:t>what</a:t>
            </a:r>
            <a:r>
              <a:rPr lang="cs-CZ" sz="6600" b="1" dirty="0" smtClean="0"/>
              <a:t> </a:t>
            </a:r>
            <a:r>
              <a:rPr lang="cs-CZ" sz="6600" b="1" dirty="0" err="1" smtClean="0"/>
              <a:t>methods</a:t>
            </a:r>
            <a:r>
              <a:rPr lang="cs-CZ" sz="6600" b="1" dirty="0" smtClean="0"/>
              <a:t> </a:t>
            </a:r>
            <a:r>
              <a:rPr lang="cs-CZ" sz="6600" b="1" dirty="0" err="1" smtClean="0"/>
              <a:t>you</a:t>
            </a:r>
            <a:r>
              <a:rPr lang="cs-CZ" sz="6600" b="1" dirty="0" smtClean="0"/>
              <a:t> use, but </a:t>
            </a:r>
            <a:br>
              <a:rPr lang="cs-CZ" sz="6600" b="1" dirty="0" smtClean="0"/>
            </a:br>
            <a:r>
              <a:rPr lang="cs-CZ" sz="6600" b="1" i="1" dirty="0" err="1" smtClean="0"/>
              <a:t>what</a:t>
            </a:r>
            <a:r>
              <a:rPr lang="cs-CZ" sz="6600" b="1" i="1" dirty="0" smtClean="0"/>
              <a:t> </a:t>
            </a:r>
            <a:r>
              <a:rPr lang="cs-CZ" sz="6600" b="1" i="1" dirty="0" err="1" smtClean="0"/>
              <a:t>you</a:t>
            </a:r>
            <a:r>
              <a:rPr lang="cs-CZ" sz="6600" b="1" i="1" dirty="0" smtClean="0"/>
              <a:t> do.</a:t>
            </a:r>
            <a:endParaRPr lang="cs-CZ" sz="6600" b="1" i="1" dirty="0"/>
          </a:p>
        </p:txBody>
      </p:sp>
    </p:spTree>
    <p:extLst>
      <p:ext uri="{BB962C8B-B14F-4D97-AF65-F5344CB8AC3E}">
        <p14:creationId xmlns:p14="http://schemas.microsoft.com/office/powerpoint/2010/main" val="67219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1001688" y="1129308"/>
            <a:ext cx="6237312" cy="3828425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evaluation</a:t>
            </a:r>
            <a:r>
              <a:rPr lang="cs-CZ" sz="2400" dirty="0" smtClean="0"/>
              <a:t> unit</a:t>
            </a:r>
            <a:br>
              <a:rPr lang="cs-CZ" sz="2400" dirty="0" smtClean="0"/>
            </a:br>
            <a:endParaRPr lang="cs-CZ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challenge</a:t>
            </a:r>
            <a:endParaRPr lang="cs-CZ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the</a:t>
            </a:r>
            <a:r>
              <a:rPr lang="cs-CZ" sz="2400" dirty="0" smtClean="0"/>
              <a:t> evidence </a:t>
            </a:r>
            <a:r>
              <a:rPr lang="cs-CZ" sz="2400" dirty="0" err="1" smtClean="0"/>
              <a:t>channel</a:t>
            </a:r>
            <a:r>
              <a:rPr lang="cs-CZ" sz="2400" dirty="0"/>
              <a:t/>
            </a:r>
            <a:br>
              <a:rPr lang="cs-CZ" sz="2400" dirty="0"/>
            </a:br>
            <a:endParaRPr lang="cs-CZ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the</a:t>
            </a:r>
            <a:r>
              <a:rPr lang="cs-CZ" sz="2400" dirty="0" smtClean="0"/>
              <a:t> feedback </a:t>
            </a:r>
            <a:r>
              <a:rPr lang="cs-CZ" sz="2400" dirty="0" err="1" smtClean="0"/>
              <a:t>mechanism</a:t>
            </a:r>
            <a:r>
              <a:rPr lang="cs-CZ" sz="2400" dirty="0" smtClean="0"/>
              <a:t/>
            </a:r>
            <a:br>
              <a:rPr lang="cs-CZ" sz="2400" dirty="0" smtClean="0"/>
            </a:br>
            <a:endParaRPr lang="cs-CZ" sz="2400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red</a:t>
            </a:r>
            <a:r>
              <a:rPr lang="cs-CZ" dirty="0" smtClean="0"/>
              <a:t> team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425624" y="1129308"/>
            <a:ext cx="360040" cy="309634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Zástupný symbol pro obsah 1"/>
          <p:cNvSpPr txBox="1">
            <a:spLocks/>
          </p:cNvSpPr>
          <p:nvPr/>
        </p:nvSpPr>
        <p:spPr>
          <a:xfrm>
            <a:off x="1001688" y="1128596"/>
            <a:ext cx="6237312" cy="38284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spcBef>
                <a:spcPts val="1000"/>
              </a:spcBef>
              <a:spcAft>
                <a:spcPts val="100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evaluation</a:t>
            </a:r>
            <a:r>
              <a:rPr lang="cs-CZ" sz="2400" dirty="0" smtClean="0"/>
              <a:t> unit and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analytical</a:t>
            </a:r>
            <a:r>
              <a:rPr lang="cs-CZ" sz="2400" dirty="0" smtClean="0"/>
              <a:t> unit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challenge</a:t>
            </a:r>
            <a:r>
              <a:rPr lang="cs-CZ" sz="2400" dirty="0" smtClean="0"/>
              <a:t> and </a:t>
            </a:r>
            <a:r>
              <a:rPr lang="cs-CZ" sz="2400" dirty="0" err="1" smtClean="0"/>
              <a:t>the</a:t>
            </a:r>
            <a:r>
              <a:rPr lang="cs-CZ" sz="2400" dirty="0" smtClean="0"/>
              <a:t> support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the</a:t>
            </a:r>
            <a:r>
              <a:rPr lang="cs-CZ" sz="2400" dirty="0" smtClean="0"/>
              <a:t> evidence </a:t>
            </a:r>
            <a:r>
              <a:rPr lang="cs-CZ" sz="2400" dirty="0" err="1" smtClean="0"/>
              <a:t>channel</a:t>
            </a:r>
            <a:r>
              <a:rPr lang="cs-CZ" sz="2400" dirty="0" smtClean="0"/>
              <a:t> and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internal</a:t>
            </a:r>
            <a:r>
              <a:rPr lang="cs-CZ" sz="2400" dirty="0" smtClean="0"/>
              <a:t> </a:t>
            </a:r>
            <a:r>
              <a:rPr lang="cs-CZ" sz="2400" dirty="0" err="1" smtClean="0"/>
              <a:t>consultant</a:t>
            </a:r>
            <a:endParaRPr lang="cs-CZ" sz="24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400" dirty="0" err="1" smtClean="0"/>
              <a:t>You</a:t>
            </a:r>
            <a:r>
              <a:rPr lang="cs-CZ" sz="2400" dirty="0" smtClean="0"/>
              <a:t> are </a:t>
            </a:r>
            <a:r>
              <a:rPr lang="cs-CZ" sz="2400" dirty="0" err="1" smtClean="0"/>
              <a:t>the</a:t>
            </a:r>
            <a:r>
              <a:rPr lang="cs-CZ" sz="2400" dirty="0" smtClean="0"/>
              <a:t> feedback </a:t>
            </a:r>
            <a:r>
              <a:rPr lang="cs-CZ" sz="2400" dirty="0" err="1" smtClean="0"/>
              <a:t>mechanism</a:t>
            </a:r>
            <a:r>
              <a:rPr lang="cs-CZ" sz="2400" dirty="0" smtClean="0"/>
              <a:t> and </a:t>
            </a:r>
            <a:r>
              <a:rPr lang="cs-CZ" sz="2400" dirty="0" err="1" smtClean="0"/>
              <a:t>the</a:t>
            </a:r>
            <a:r>
              <a:rPr lang="cs-CZ" sz="2400" dirty="0" smtClean="0"/>
              <a:t> </a:t>
            </a:r>
            <a:r>
              <a:rPr lang="cs-CZ" sz="2400" dirty="0" err="1" smtClean="0"/>
              <a:t>solution</a:t>
            </a:r>
            <a:r>
              <a:rPr lang="cs-CZ" sz="2400" dirty="0" smtClean="0"/>
              <a:t> </a:t>
            </a:r>
            <a:r>
              <a:rPr lang="cs-CZ" sz="2400" dirty="0" err="1" smtClean="0"/>
              <a:t>architect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416429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5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9613" y="757267"/>
            <a:ext cx="6909387" cy="4260473"/>
          </a:xfrm>
        </p:spPr>
        <p:txBody>
          <a:bodyPr anchor="ctr">
            <a:noAutofit/>
          </a:bodyPr>
          <a:lstStyle/>
          <a:p>
            <a:pPr marL="0"/>
            <a:r>
              <a:rPr lang="cs-CZ" sz="6000" b="1" dirty="0" err="1" smtClean="0"/>
              <a:t>Today</a:t>
            </a:r>
            <a:r>
              <a:rPr lang="cs-CZ" sz="6000" b="1" dirty="0" smtClean="0"/>
              <a:t> &amp; </a:t>
            </a:r>
            <a:r>
              <a:rPr lang="cs-CZ" sz="6000" b="1" dirty="0" err="1" smtClean="0"/>
              <a:t>tomorrow</a:t>
            </a:r>
            <a:r>
              <a:rPr lang="cs-CZ" sz="6000" b="1" dirty="0" smtClean="0"/>
              <a:t> </a:t>
            </a:r>
            <a:r>
              <a:rPr lang="cs-CZ" sz="6000" b="1" dirty="0" err="1" smtClean="0"/>
              <a:t>is</a:t>
            </a:r>
            <a:r>
              <a:rPr lang="cs-CZ" sz="6000" b="1" dirty="0" smtClean="0"/>
              <a:t> (</a:t>
            </a:r>
            <a:r>
              <a:rPr lang="cs-CZ" sz="6000" b="1" dirty="0" err="1" smtClean="0"/>
              <a:t>also</a:t>
            </a:r>
            <a:r>
              <a:rPr lang="cs-CZ" sz="6000" b="1" dirty="0" smtClean="0"/>
              <a:t>) </a:t>
            </a:r>
            <a:r>
              <a:rPr lang="cs-CZ" sz="6000" b="1" dirty="0" err="1" smtClean="0"/>
              <a:t>about</a:t>
            </a:r>
            <a:r>
              <a:rPr lang="cs-CZ" sz="6000" b="1" dirty="0" smtClean="0"/>
              <a:t> </a:t>
            </a:r>
            <a:r>
              <a:rPr lang="cs-CZ" sz="6000" b="1" dirty="0" err="1" smtClean="0"/>
              <a:t>getting</a:t>
            </a:r>
            <a:r>
              <a:rPr lang="cs-CZ" sz="6000" b="1" dirty="0" smtClean="0"/>
              <a:t> a </a:t>
            </a:r>
            <a:r>
              <a:rPr lang="cs-CZ" sz="6000" b="1" dirty="0" err="1" smtClean="0"/>
              <a:t>feel</a:t>
            </a:r>
            <a:r>
              <a:rPr lang="cs-CZ" sz="6000" b="1" dirty="0"/>
              <a:t> </a:t>
            </a:r>
            <a:r>
              <a:rPr lang="cs-CZ" sz="6000" b="1" dirty="0" err="1" smtClean="0"/>
              <a:t>for</a:t>
            </a:r>
            <a:r>
              <a:rPr lang="cs-CZ" sz="6000" b="1" dirty="0" smtClean="0"/>
              <a:t> </a:t>
            </a:r>
            <a:r>
              <a:rPr lang="cs-CZ" sz="6000" b="1" dirty="0" err="1" smtClean="0"/>
              <a:t>the</a:t>
            </a:r>
            <a:r>
              <a:rPr lang="cs-CZ" sz="6000" b="1" dirty="0" smtClean="0"/>
              <a:t> </a:t>
            </a:r>
            <a:r>
              <a:rPr lang="cs-CZ" sz="6000" b="1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shades</a:t>
            </a:r>
            <a:r>
              <a:rPr lang="cs-CZ" sz="6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cs-CZ" sz="6000" b="1" dirty="0" err="1" smtClean="0">
                <a:solidFill>
                  <a:srgbClr val="FF0000"/>
                </a:solidFill>
              </a:rPr>
              <a:t>of</a:t>
            </a:r>
            <a:r>
              <a:rPr lang="cs-CZ" sz="6000" b="1" dirty="0" smtClean="0">
                <a:solidFill>
                  <a:srgbClr val="FF0000"/>
                </a:solidFill>
              </a:rPr>
              <a:t> </a:t>
            </a:r>
            <a:r>
              <a:rPr lang="cs-CZ" sz="6000" b="1" dirty="0" err="1" smtClean="0">
                <a:solidFill>
                  <a:srgbClr val="C00000"/>
                </a:solidFill>
              </a:rPr>
              <a:t>red</a:t>
            </a:r>
            <a:r>
              <a:rPr lang="cs-CZ" sz="6000" b="1" dirty="0" smtClean="0"/>
              <a:t>.</a:t>
            </a:r>
            <a:endParaRPr lang="cs-CZ" sz="6000" b="1" dirty="0"/>
          </a:p>
        </p:txBody>
      </p:sp>
    </p:spTree>
    <p:extLst>
      <p:ext uri="{BB962C8B-B14F-4D97-AF65-F5344CB8AC3E}">
        <p14:creationId xmlns:p14="http://schemas.microsoft.com/office/powerpoint/2010/main" val="362053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/>
            <a:r>
              <a:rPr lang="cs-CZ" sz="6600" b="1" dirty="0" err="1" smtClean="0"/>
              <a:t>Enjoy</a:t>
            </a:r>
            <a:r>
              <a:rPr lang="cs-CZ" sz="6600" b="1" dirty="0" smtClean="0"/>
              <a:t> </a:t>
            </a:r>
            <a:r>
              <a:rPr lang="cs-CZ" sz="6600" b="1" dirty="0" err="1" smtClean="0"/>
              <a:t>the</a:t>
            </a:r>
            <a:r>
              <a:rPr lang="cs-CZ" sz="6600" b="1" dirty="0" smtClean="0"/>
              <a:t> </a:t>
            </a:r>
            <a:r>
              <a:rPr lang="cs-CZ" sz="6600" b="1" dirty="0" err="1" smtClean="0"/>
              <a:t>conference</a:t>
            </a:r>
            <a:endParaRPr lang="cs-CZ" sz="6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497632" y="4441676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hlinkClick r:id="rId2"/>
              </a:rPr>
              <a:t>petr.bouchal@mmr.cz</a:t>
            </a:r>
            <a:endParaRPr lang="cs-CZ" dirty="0" smtClean="0"/>
          </a:p>
          <a:p>
            <a:r>
              <a:rPr lang="cs-CZ" dirty="0" smtClean="0">
                <a:hlinkClick r:id="rId3"/>
              </a:rPr>
              <a:t>dotaceEU.cz/evaluace</a:t>
            </a:r>
            <a:endParaRPr lang="cs-CZ" dirty="0" smtClean="0"/>
          </a:p>
          <a:p>
            <a:r>
              <a:rPr lang="cs-CZ" dirty="0" smtClean="0"/>
              <a:t>@</a:t>
            </a:r>
            <a:r>
              <a:rPr lang="cs-CZ" dirty="0" err="1" smtClean="0"/>
              <a:t>petrbouchal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574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57672" y="1345332"/>
            <a:ext cx="6381328" cy="3828425"/>
          </a:xfrm>
        </p:spPr>
        <p:txBody>
          <a:bodyPr anchor="t"/>
          <a:lstStyle/>
          <a:p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have</a:t>
            </a:r>
            <a:r>
              <a:rPr lang="cs-CZ" dirty="0" smtClean="0"/>
              <a:t> </a:t>
            </a:r>
            <a:r>
              <a:rPr lang="cs-CZ" dirty="0" err="1" smtClean="0"/>
              <a:t>permission</a:t>
            </a:r>
            <a:r>
              <a:rPr lang="cs-CZ" dirty="0" smtClean="0"/>
              <a:t> to </a:t>
            </a:r>
            <a:r>
              <a:rPr lang="cs-CZ" dirty="0" err="1" smtClean="0"/>
              <a:t>evaluate</a:t>
            </a:r>
            <a:endParaRPr lang="cs-CZ" dirty="0" smtClean="0"/>
          </a:p>
          <a:p>
            <a:r>
              <a:rPr lang="cs-CZ" dirty="0" err="1" smtClean="0"/>
              <a:t>There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an</a:t>
            </a:r>
            <a:r>
              <a:rPr lang="cs-CZ" dirty="0" smtClean="0"/>
              <a:t> </a:t>
            </a:r>
            <a:r>
              <a:rPr lang="cs-CZ" dirty="0" err="1" smtClean="0"/>
              <a:t>intention</a:t>
            </a:r>
            <a:r>
              <a:rPr lang="cs-CZ" dirty="0" smtClean="0"/>
              <a:t> to </a:t>
            </a:r>
            <a:r>
              <a:rPr lang="cs-CZ" dirty="0" err="1" smtClean="0"/>
              <a:t>evaluate</a:t>
            </a:r>
            <a:endParaRPr lang="cs-CZ" dirty="0" smtClean="0"/>
          </a:p>
          <a:p>
            <a:r>
              <a:rPr lang="cs-CZ" dirty="0" smtClean="0"/>
              <a:t>Basic </a:t>
            </a:r>
            <a:r>
              <a:rPr lang="cs-CZ" dirty="0" err="1" smtClean="0"/>
              <a:t>rules</a:t>
            </a:r>
            <a:r>
              <a:rPr lang="cs-CZ" dirty="0"/>
              <a:t> </a:t>
            </a:r>
            <a:r>
              <a:rPr lang="cs-CZ" dirty="0" smtClean="0"/>
              <a:t>and </a:t>
            </a:r>
            <a:r>
              <a:rPr lang="cs-CZ" dirty="0" err="1" smtClean="0"/>
              <a:t>structures</a:t>
            </a:r>
            <a:r>
              <a:rPr lang="cs-CZ" dirty="0" smtClean="0"/>
              <a:t> are in place</a:t>
            </a:r>
          </a:p>
          <a:p>
            <a:r>
              <a:rPr lang="cs-CZ" dirty="0" smtClean="0"/>
              <a:t>(More) </a:t>
            </a:r>
            <a:r>
              <a:rPr lang="cs-CZ" dirty="0" err="1" smtClean="0"/>
              <a:t>people</a:t>
            </a:r>
            <a:r>
              <a:rPr lang="cs-CZ" dirty="0" smtClean="0"/>
              <a:t> </a:t>
            </a:r>
            <a:r>
              <a:rPr lang="cs-CZ" dirty="0" smtClean="0"/>
              <a:t>and </a:t>
            </a:r>
            <a:r>
              <a:rPr lang="cs-CZ" dirty="0" err="1" smtClean="0"/>
              <a:t>money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smtClean="0"/>
              <a:t>in </a:t>
            </a:r>
            <a:r>
              <a:rPr lang="cs-CZ" dirty="0" smtClean="0"/>
              <a:t>place</a:t>
            </a: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What is new: the silver lining</a:t>
            </a: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425624" y="1394762"/>
            <a:ext cx="360040" cy="254285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59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29680" y="1261323"/>
            <a:ext cx="6309320" cy="3828425"/>
          </a:xfrm>
        </p:spPr>
        <p:txBody>
          <a:bodyPr anchor="ctr"/>
          <a:lstStyle/>
          <a:p>
            <a:r>
              <a:rPr lang="cs-CZ" dirty="0" err="1" smtClean="0"/>
              <a:t>How</a:t>
            </a:r>
            <a:r>
              <a:rPr lang="cs-CZ" dirty="0" smtClean="0"/>
              <a:t> do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prove</a:t>
            </a:r>
            <a:r>
              <a:rPr lang="cs-CZ" dirty="0" smtClean="0"/>
              <a:t> </a:t>
            </a:r>
            <a:r>
              <a:rPr lang="cs-CZ" dirty="0" err="1" smtClean="0"/>
              <a:t>that</a:t>
            </a:r>
            <a:r>
              <a:rPr lang="cs-CZ" dirty="0" smtClean="0"/>
              <a:t> </a:t>
            </a:r>
            <a:r>
              <a:rPr lang="cs-CZ" dirty="0" err="1" smtClean="0"/>
              <a:t>we</a:t>
            </a:r>
            <a:r>
              <a:rPr lang="cs-CZ" dirty="0" smtClean="0"/>
              <a:t> are </a:t>
            </a:r>
            <a:r>
              <a:rPr lang="cs-CZ" dirty="0" err="1" smtClean="0"/>
              <a:t>useful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How</a:t>
            </a:r>
            <a:r>
              <a:rPr lang="cs-CZ" dirty="0" smtClean="0"/>
              <a:t> do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provide</a:t>
            </a:r>
            <a:r>
              <a:rPr lang="cs-CZ" dirty="0" smtClean="0"/>
              <a:t> </a:t>
            </a:r>
            <a:r>
              <a:rPr lang="cs-CZ" dirty="0" err="1" smtClean="0"/>
              <a:t>information</a:t>
            </a:r>
            <a:r>
              <a:rPr lang="cs-CZ" dirty="0" smtClean="0"/>
              <a:t> </a:t>
            </a:r>
            <a:r>
              <a:rPr lang="cs-CZ" dirty="0" err="1" smtClean="0"/>
              <a:t>that</a:t>
            </a:r>
            <a:r>
              <a:rPr lang="cs-CZ" dirty="0" smtClean="0"/>
              <a:t> </a:t>
            </a:r>
            <a:r>
              <a:rPr lang="cs-CZ" dirty="0" err="1" smtClean="0"/>
              <a:t>someone</a:t>
            </a:r>
            <a:r>
              <a:rPr lang="cs-CZ" dirty="0" smtClean="0"/>
              <a:t> </a:t>
            </a:r>
            <a:r>
              <a:rPr lang="cs-CZ" dirty="0" err="1" smtClean="0"/>
              <a:t>actually</a:t>
            </a:r>
            <a:r>
              <a:rPr lang="cs-CZ" dirty="0" smtClean="0"/>
              <a:t> </a:t>
            </a:r>
            <a:r>
              <a:rPr lang="cs-CZ" dirty="0" err="1" smtClean="0"/>
              <a:t>needs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How</a:t>
            </a:r>
            <a:r>
              <a:rPr lang="cs-CZ" dirty="0" smtClean="0"/>
              <a:t> do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get</a:t>
            </a:r>
            <a:r>
              <a:rPr lang="cs-CZ" dirty="0" smtClean="0"/>
              <a:t> </a:t>
            </a:r>
            <a:r>
              <a:rPr lang="cs-CZ" dirty="0" err="1" smtClean="0"/>
              <a:t>it</a:t>
            </a:r>
            <a:r>
              <a:rPr lang="cs-CZ" dirty="0" smtClean="0"/>
              <a:t> </a:t>
            </a:r>
            <a:r>
              <a:rPr lang="cs-CZ" dirty="0" err="1" smtClean="0"/>
              <a:t>right</a:t>
            </a:r>
            <a:r>
              <a:rPr lang="cs-CZ" dirty="0" smtClean="0"/>
              <a:t>, </a:t>
            </a:r>
            <a:r>
              <a:rPr lang="cs-CZ" dirty="0" err="1" smtClean="0"/>
              <a:t>research-wise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smtClean="0"/>
              <a:t>serve </a:t>
            </a:r>
            <a:r>
              <a:rPr lang="cs-CZ" dirty="0" err="1" smtClean="0"/>
              <a:t>local</a:t>
            </a:r>
            <a:r>
              <a:rPr lang="cs-CZ" dirty="0" smtClean="0"/>
              <a:t> </a:t>
            </a:r>
            <a:r>
              <a:rPr lang="cs-CZ" i="1" dirty="0" smtClean="0"/>
              <a:t>and</a:t>
            </a:r>
            <a:r>
              <a:rPr lang="cs-CZ" dirty="0" smtClean="0"/>
              <a:t> </a:t>
            </a:r>
            <a:r>
              <a:rPr lang="cs-CZ" dirty="0" err="1" smtClean="0"/>
              <a:t>global</a:t>
            </a:r>
            <a:r>
              <a:rPr lang="cs-CZ" dirty="0" smtClean="0"/>
              <a:t> </a:t>
            </a:r>
            <a:r>
              <a:rPr lang="cs-CZ" dirty="0" err="1" smtClean="0"/>
              <a:t>needs</a:t>
            </a:r>
            <a:r>
              <a:rPr lang="cs-CZ" dirty="0" smtClean="0"/>
              <a:t>?</a:t>
            </a:r>
          </a:p>
          <a:p>
            <a:r>
              <a:rPr lang="cs-CZ" dirty="0" err="1" smtClean="0"/>
              <a:t>Can</a:t>
            </a:r>
            <a:r>
              <a:rPr lang="cs-CZ" dirty="0" smtClean="0"/>
              <a:t> </a:t>
            </a:r>
            <a:r>
              <a:rPr lang="cs-CZ" dirty="0" err="1" smtClean="0"/>
              <a:t>we</a:t>
            </a:r>
            <a:r>
              <a:rPr lang="cs-CZ" dirty="0" smtClean="0"/>
              <a:t> </a:t>
            </a:r>
            <a:r>
              <a:rPr lang="cs-CZ" dirty="0" err="1" smtClean="0"/>
              <a:t>both</a:t>
            </a:r>
            <a:r>
              <a:rPr lang="cs-CZ" dirty="0" smtClean="0"/>
              <a:t> </a:t>
            </a:r>
            <a:r>
              <a:rPr lang="cs-CZ" dirty="0" err="1" smtClean="0"/>
              <a:t>prove</a:t>
            </a:r>
            <a:r>
              <a:rPr lang="cs-CZ" i="1" dirty="0" smtClean="0"/>
              <a:t> and</a:t>
            </a:r>
            <a:r>
              <a:rPr lang="cs-CZ" dirty="0" smtClean="0"/>
              <a:t> </a:t>
            </a:r>
            <a:r>
              <a:rPr lang="cs-CZ" dirty="0" err="1" smtClean="0"/>
              <a:t>help</a:t>
            </a:r>
            <a:r>
              <a:rPr lang="cs-CZ" dirty="0" smtClean="0"/>
              <a:t> </a:t>
            </a:r>
            <a:r>
              <a:rPr lang="cs-CZ" dirty="0" err="1" smtClean="0"/>
              <a:t>learn</a:t>
            </a:r>
            <a:r>
              <a:rPr lang="cs-CZ" i="1" dirty="0" smtClean="0"/>
              <a:t>?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not </a:t>
            </a:r>
            <a:r>
              <a:rPr lang="cs-CZ" dirty="0" err="1" smtClean="0"/>
              <a:t>new</a:t>
            </a:r>
            <a:r>
              <a:rPr lang="cs-CZ" dirty="0" smtClean="0"/>
              <a:t>: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evergreens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425624" y="1261323"/>
            <a:ext cx="360040" cy="3816424"/>
          </a:xfrm>
          <a:prstGeom prst="rect">
            <a:avLst/>
          </a:prstGeom>
          <a:solidFill>
            <a:srgbClr val="00AF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101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929680" y="1333331"/>
            <a:ext cx="6309320" cy="3828425"/>
          </a:xfrm>
        </p:spPr>
        <p:txBody>
          <a:bodyPr anchor="ctr"/>
          <a:lstStyle/>
          <a:p>
            <a:r>
              <a:rPr lang="cs-CZ" dirty="0" err="1" smtClean="0"/>
              <a:t>Permission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not </a:t>
            </a:r>
            <a:r>
              <a:rPr lang="cs-CZ" dirty="0" err="1" smtClean="0"/>
              <a:t>enough</a:t>
            </a:r>
            <a:r>
              <a:rPr lang="cs-CZ" dirty="0"/>
              <a:t>;</a:t>
            </a:r>
            <a:r>
              <a:rPr lang="cs-CZ" dirty="0" smtClean="0"/>
              <a:t> </a:t>
            </a:r>
            <a:r>
              <a:rPr lang="cs-CZ" dirty="0" err="1" smtClean="0"/>
              <a:t>demand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evidence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weak</a:t>
            </a:r>
            <a:endParaRPr lang="cs-CZ" dirty="0" smtClean="0"/>
          </a:p>
          <a:p>
            <a:r>
              <a:rPr lang="cs-CZ" dirty="0" err="1" smtClean="0"/>
              <a:t>Technical</a:t>
            </a:r>
            <a:r>
              <a:rPr lang="cs-CZ" dirty="0" smtClean="0"/>
              <a:t> </a:t>
            </a:r>
            <a:r>
              <a:rPr lang="cs-CZ" dirty="0" err="1" smtClean="0"/>
              <a:t>expertise</a:t>
            </a:r>
            <a:r>
              <a:rPr lang="cs-CZ" dirty="0" smtClean="0"/>
              <a:t> </a:t>
            </a:r>
            <a:r>
              <a:rPr lang="cs-CZ" dirty="0" err="1" smtClean="0"/>
              <a:t>builds</a:t>
            </a:r>
            <a:r>
              <a:rPr lang="cs-CZ" dirty="0" smtClean="0"/>
              <a:t> up </a:t>
            </a:r>
            <a:r>
              <a:rPr lang="cs-CZ" dirty="0" err="1" smtClean="0"/>
              <a:t>slowly</a:t>
            </a:r>
            <a:endParaRPr lang="cs-CZ" dirty="0" smtClean="0"/>
          </a:p>
          <a:p>
            <a:r>
              <a:rPr lang="cs-CZ" dirty="0" err="1" smtClean="0"/>
              <a:t>Experience</a:t>
            </a:r>
            <a:r>
              <a:rPr lang="cs-CZ" dirty="0" smtClean="0"/>
              <a:t> in </a:t>
            </a:r>
            <a:r>
              <a:rPr lang="cs-CZ" dirty="0" err="1" smtClean="0"/>
              <a:t>pushing</a:t>
            </a:r>
            <a:r>
              <a:rPr lang="cs-CZ" dirty="0" smtClean="0"/>
              <a:t> </a:t>
            </a:r>
            <a:r>
              <a:rPr lang="cs-CZ" dirty="0" err="1" smtClean="0"/>
              <a:t>stuff</a:t>
            </a:r>
            <a:r>
              <a:rPr lang="cs-CZ" dirty="0" smtClean="0"/>
              <a:t> </a:t>
            </a:r>
            <a:r>
              <a:rPr lang="cs-CZ" dirty="0" err="1" smtClean="0"/>
              <a:t>through</a:t>
            </a:r>
            <a:r>
              <a:rPr lang="cs-CZ" dirty="0"/>
              <a:t> </a:t>
            </a:r>
            <a:r>
              <a:rPr lang="cs-CZ" dirty="0" smtClean="0"/>
              <a:t>in public </a:t>
            </a:r>
            <a:r>
              <a:rPr lang="cs-CZ" dirty="0" err="1" smtClean="0"/>
              <a:t>organisations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mostly</a:t>
            </a:r>
            <a:r>
              <a:rPr lang="cs-CZ" dirty="0" smtClean="0"/>
              <a:t> </a:t>
            </a:r>
            <a:r>
              <a:rPr lang="cs-CZ" dirty="0" err="1" smtClean="0"/>
              <a:t>missing</a:t>
            </a:r>
            <a:endParaRPr lang="cs-CZ" dirty="0" smtClean="0"/>
          </a:p>
          <a:p>
            <a:r>
              <a:rPr lang="cs-CZ" dirty="0" err="1" smtClean="0"/>
              <a:t>Engagement</a:t>
            </a:r>
            <a:r>
              <a:rPr lang="cs-CZ" dirty="0" smtClean="0"/>
              <a:t> </a:t>
            </a:r>
            <a:r>
              <a:rPr lang="cs-CZ" dirty="0" err="1" smtClean="0"/>
              <a:t>throughout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policy</a:t>
            </a:r>
            <a:r>
              <a:rPr lang="cs-CZ" dirty="0" smtClean="0"/>
              <a:t> </a:t>
            </a:r>
            <a:r>
              <a:rPr lang="cs-CZ" dirty="0" err="1" smtClean="0"/>
              <a:t>process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hard </a:t>
            </a:r>
            <a:r>
              <a:rPr lang="cs-CZ" dirty="0" err="1" smtClean="0"/>
              <a:t>work</a:t>
            </a:r>
            <a:r>
              <a:rPr lang="cs-CZ" dirty="0" smtClean="0"/>
              <a:t> and </a:t>
            </a:r>
            <a:r>
              <a:rPr lang="cs-CZ" dirty="0" err="1" smtClean="0"/>
              <a:t>rarely</a:t>
            </a:r>
            <a:r>
              <a:rPr lang="cs-CZ" dirty="0" smtClean="0"/>
              <a:t> done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What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</a:t>
            </a:r>
            <a:r>
              <a:rPr lang="cs-CZ" dirty="0" err="1" smtClean="0"/>
              <a:t>missing</a:t>
            </a:r>
            <a:r>
              <a:rPr lang="cs-CZ" dirty="0" smtClean="0"/>
              <a:t>: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black</a:t>
            </a:r>
            <a:r>
              <a:rPr lang="cs-CZ" dirty="0" smtClean="0"/>
              <a:t> </a:t>
            </a:r>
            <a:r>
              <a:rPr lang="cs-CZ" dirty="0" err="1" smtClean="0"/>
              <a:t>holes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425624" y="1428629"/>
            <a:ext cx="360040" cy="366040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040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329613" y="193204"/>
            <a:ext cx="7152795" cy="4260473"/>
          </a:xfrm>
        </p:spPr>
        <p:txBody>
          <a:bodyPr>
            <a:noAutofit/>
          </a:bodyPr>
          <a:lstStyle/>
          <a:p>
            <a:pPr marL="0"/>
            <a:r>
              <a:rPr lang="cs-CZ" sz="8800" b="1" dirty="0" err="1" smtClean="0"/>
              <a:t>How</a:t>
            </a:r>
            <a:r>
              <a:rPr lang="cs-CZ" sz="8800" b="1" dirty="0" smtClean="0"/>
              <a:t> do </a:t>
            </a:r>
            <a:r>
              <a:rPr lang="cs-CZ" sz="8800" b="1" dirty="0" err="1" smtClean="0"/>
              <a:t>we</a:t>
            </a:r>
            <a:r>
              <a:rPr lang="cs-CZ" sz="8800" b="1" dirty="0" smtClean="0"/>
              <a:t> </a:t>
            </a:r>
            <a:r>
              <a:rPr lang="cs-CZ" sz="8800" b="1" dirty="0" err="1" smtClean="0"/>
              <a:t>climb</a:t>
            </a:r>
            <a:r>
              <a:rPr lang="cs-CZ" sz="8800" b="1" dirty="0" smtClean="0"/>
              <a:t> </a:t>
            </a:r>
            <a:r>
              <a:rPr lang="cs-CZ" sz="8800" b="1" dirty="0" err="1" smtClean="0"/>
              <a:t>out</a:t>
            </a:r>
            <a:r>
              <a:rPr lang="cs-CZ" sz="8800" b="1" dirty="0" smtClean="0"/>
              <a:t> </a:t>
            </a:r>
            <a:r>
              <a:rPr lang="cs-CZ" sz="8800" b="1" dirty="0" err="1" smtClean="0"/>
              <a:t>of</a:t>
            </a:r>
            <a:r>
              <a:rPr lang="cs-CZ" sz="8800" b="1" dirty="0" smtClean="0"/>
              <a:t> </a:t>
            </a:r>
            <a:r>
              <a:rPr lang="cs-CZ" sz="8800" b="1" dirty="0" err="1" smtClean="0"/>
              <a:t>the</a:t>
            </a:r>
            <a:r>
              <a:rPr lang="cs-CZ" sz="8800" b="1" dirty="0" smtClean="0"/>
              <a:t> </a:t>
            </a:r>
            <a:r>
              <a:rPr lang="cs-CZ" sz="8800" b="1" dirty="0" err="1" smtClean="0"/>
              <a:t>black</a:t>
            </a:r>
            <a:r>
              <a:rPr lang="cs-CZ" sz="8800" b="1" dirty="0" smtClean="0"/>
              <a:t> hole?</a:t>
            </a:r>
            <a:endParaRPr lang="cs-CZ" sz="8800" b="1" dirty="0"/>
          </a:p>
        </p:txBody>
      </p:sp>
    </p:spTree>
    <p:extLst>
      <p:ext uri="{BB962C8B-B14F-4D97-AF65-F5344CB8AC3E}">
        <p14:creationId xmlns:p14="http://schemas.microsoft.com/office/powerpoint/2010/main" val="1315559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/>
            <a:r>
              <a:rPr lang="cs-CZ" sz="5400" b="1" dirty="0" err="1" smtClean="0"/>
              <a:t>We</a:t>
            </a:r>
            <a:r>
              <a:rPr lang="cs-CZ" sz="5400" b="1" dirty="0" smtClean="0"/>
              <a:t> </a:t>
            </a:r>
            <a:r>
              <a:rPr lang="cs-CZ" sz="5400" b="1" dirty="0" err="1" smtClean="0"/>
              <a:t>need</a:t>
            </a:r>
            <a:r>
              <a:rPr lang="cs-CZ" sz="5400" b="1" dirty="0" smtClean="0"/>
              <a:t> to </a:t>
            </a:r>
            <a:r>
              <a:rPr lang="cs-CZ" sz="5400" b="1" dirty="0" err="1" smtClean="0"/>
              <a:t>break</a:t>
            </a:r>
            <a:r>
              <a:rPr lang="cs-CZ" sz="5400" b="1" dirty="0" smtClean="0"/>
              <a:t> </a:t>
            </a:r>
            <a:r>
              <a:rPr lang="cs-CZ" sz="5400" b="1" dirty="0" err="1" smtClean="0"/>
              <a:t>the</a:t>
            </a:r>
            <a:r>
              <a:rPr lang="cs-CZ" sz="5400" b="1" dirty="0" smtClean="0"/>
              <a:t> </a:t>
            </a:r>
            <a:r>
              <a:rPr lang="cs-CZ" sz="5400" b="1" dirty="0" err="1" smtClean="0"/>
              <a:t>cycle</a:t>
            </a:r>
            <a:r>
              <a:rPr lang="cs-CZ" sz="5400" b="1" dirty="0" smtClean="0"/>
              <a:t> </a:t>
            </a:r>
            <a:r>
              <a:rPr lang="cs-CZ" sz="5400" b="1" dirty="0" err="1" smtClean="0"/>
              <a:t>of</a:t>
            </a:r>
            <a:r>
              <a:rPr lang="cs-CZ" sz="5400" b="1" dirty="0" smtClean="0"/>
              <a:t> </a:t>
            </a:r>
            <a:r>
              <a:rPr lang="cs-CZ" sz="5400" b="1" dirty="0" err="1" smtClean="0"/>
              <a:t>excuses</a:t>
            </a:r>
            <a:r>
              <a:rPr lang="cs-CZ" sz="5400" b="1" dirty="0" smtClean="0"/>
              <a:t> and </a:t>
            </a:r>
            <a:r>
              <a:rPr lang="cs-CZ" sz="5400" b="1" dirty="0" err="1" smtClean="0"/>
              <a:t>cynicism</a:t>
            </a:r>
            <a:r>
              <a:rPr lang="cs-CZ" sz="5400" b="1" dirty="0" smtClean="0"/>
              <a:t> and </a:t>
            </a:r>
            <a:r>
              <a:rPr lang="cs-CZ" sz="5400" b="1" dirty="0" err="1" smtClean="0"/>
              <a:t>find</a:t>
            </a:r>
            <a:r>
              <a:rPr lang="cs-CZ" sz="5400" b="1" dirty="0" smtClean="0"/>
              <a:t> </a:t>
            </a:r>
            <a:r>
              <a:rPr lang="cs-CZ" sz="5400" b="1" dirty="0" err="1" smtClean="0"/>
              <a:t>ways</a:t>
            </a:r>
            <a:r>
              <a:rPr lang="cs-CZ" sz="5400" b="1" dirty="0" smtClean="0"/>
              <a:t> to </a:t>
            </a:r>
            <a:r>
              <a:rPr lang="cs-CZ" sz="5400" b="1" dirty="0" err="1" smtClean="0"/>
              <a:t>prove</a:t>
            </a:r>
            <a:r>
              <a:rPr lang="cs-CZ" sz="5400" b="1" dirty="0" smtClean="0"/>
              <a:t> </a:t>
            </a:r>
            <a:r>
              <a:rPr lang="cs-CZ" sz="5400" b="1" dirty="0" err="1" smtClean="0"/>
              <a:t>our</a:t>
            </a:r>
            <a:r>
              <a:rPr lang="cs-CZ" sz="5400" b="1" dirty="0" smtClean="0"/>
              <a:t> </a:t>
            </a:r>
            <a:r>
              <a:rPr lang="cs-CZ" sz="5400" b="1" dirty="0" err="1" smtClean="0"/>
              <a:t>worth</a:t>
            </a:r>
            <a:r>
              <a:rPr lang="cs-CZ" sz="5400" b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815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29613" y="565200"/>
            <a:ext cx="7080787" cy="4260473"/>
          </a:xfrm>
        </p:spPr>
        <p:txBody>
          <a:bodyPr>
            <a:noAutofit/>
          </a:bodyPr>
          <a:lstStyle/>
          <a:p>
            <a:pPr marL="0"/>
            <a:r>
              <a:rPr lang="cs-CZ" sz="4200" b="1" dirty="0" err="1" smtClean="0"/>
              <a:t>It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will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be</a:t>
            </a:r>
            <a:r>
              <a:rPr lang="cs-CZ" sz="4200" b="1" dirty="0" smtClean="0"/>
              <a:t> hard.</a:t>
            </a:r>
          </a:p>
          <a:p>
            <a:pPr marL="0"/>
            <a:r>
              <a:rPr lang="cs-CZ" sz="4200" b="1" dirty="0" err="1" smtClean="0"/>
              <a:t>Thankfully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the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tools</a:t>
            </a:r>
            <a:r>
              <a:rPr lang="cs-CZ" sz="4200" b="1" dirty="0" smtClean="0"/>
              <a:t> are </a:t>
            </a:r>
            <a:r>
              <a:rPr lang="cs-CZ" sz="4200" b="1" dirty="0" err="1" smtClean="0"/>
              <a:t>available</a:t>
            </a:r>
            <a:r>
              <a:rPr lang="cs-CZ" sz="4200" b="1" dirty="0" smtClean="0"/>
              <a:t>, in </a:t>
            </a:r>
            <a:r>
              <a:rPr lang="cs-CZ" sz="4200" b="1" dirty="0" err="1" smtClean="0"/>
              <a:t>the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evaluation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world</a:t>
            </a:r>
            <a:r>
              <a:rPr lang="cs-CZ" sz="4200" b="1" dirty="0" smtClean="0"/>
              <a:t> and </a:t>
            </a:r>
            <a:r>
              <a:rPr lang="cs-CZ" sz="4200" b="1" dirty="0" err="1" smtClean="0"/>
              <a:t>beyond</a:t>
            </a:r>
            <a:r>
              <a:rPr lang="cs-CZ" sz="4200" b="1" dirty="0" smtClean="0"/>
              <a:t>.</a:t>
            </a:r>
          </a:p>
          <a:p>
            <a:pPr marL="0"/>
            <a:r>
              <a:rPr lang="cs-CZ" sz="4200" b="1" dirty="0" smtClean="0"/>
              <a:t>But </a:t>
            </a:r>
            <a:r>
              <a:rPr lang="cs-CZ" sz="4200" b="1" dirty="0" err="1" smtClean="0"/>
              <a:t>w</a:t>
            </a:r>
            <a:r>
              <a:rPr lang="cs-CZ" sz="4200" b="1" dirty="0" err="1" smtClean="0"/>
              <a:t>e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may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have</a:t>
            </a:r>
            <a:r>
              <a:rPr lang="cs-CZ" sz="4200" b="1" dirty="0" smtClean="0"/>
              <a:t> to </a:t>
            </a:r>
            <a:r>
              <a:rPr lang="cs-CZ" sz="4200" b="1" dirty="0" err="1" smtClean="0"/>
              <a:t>reframe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our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own</a:t>
            </a:r>
            <a:r>
              <a:rPr lang="cs-CZ" sz="4200" b="1" dirty="0" smtClean="0"/>
              <a:t> </a:t>
            </a:r>
            <a:r>
              <a:rPr lang="cs-CZ" sz="4200" b="1" dirty="0" err="1" smtClean="0"/>
              <a:t>roles</a:t>
            </a:r>
            <a:r>
              <a:rPr lang="cs-CZ" sz="4200" b="1" dirty="0" smtClean="0"/>
              <a:t>.</a:t>
            </a:r>
            <a:endParaRPr lang="cs-CZ" sz="4200" b="1" dirty="0"/>
          </a:p>
        </p:txBody>
      </p:sp>
    </p:spTree>
    <p:extLst>
      <p:ext uri="{BB962C8B-B14F-4D97-AF65-F5344CB8AC3E}">
        <p14:creationId xmlns:p14="http://schemas.microsoft.com/office/powerpoint/2010/main" val="292073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57064" y="1129308"/>
            <a:ext cx="6309320" cy="382842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</a:rPr>
              <a:t>Build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</a:rPr>
              <a:t>that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</a:rPr>
              <a:t>techical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</a:rPr>
              <a:t>expertise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</a:rPr>
              <a:t>of</a:t>
            </a:r>
            <a:r>
              <a:rPr lang="cs-CZ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cs-CZ" dirty="0" err="1" smtClean="0">
                <a:solidFill>
                  <a:schemeClr val="bg1">
                    <a:lumMod val="50000"/>
                  </a:schemeClr>
                </a:solidFill>
              </a:rPr>
              <a:t>course</a:t>
            </a:r>
            <a:endParaRPr lang="cs-CZ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err="1" smtClean="0"/>
              <a:t>Build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capability</a:t>
            </a:r>
            <a:r>
              <a:rPr lang="cs-CZ" dirty="0" smtClean="0"/>
              <a:t> to </a:t>
            </a:r>
            <a:r>
              <a:rPr lang="cs-CZ" dirty="0" err="1" smtClean="0"/>
              <a:t>be</a:t>
            </a:r>
            <a:r>
              <a:rPr lang="cs-CZ" dirty="0" smtClean="0"/>
              <a:t> </a:t>
            </a:r>
            <a:r>
              <a:rPr lang="cs-CZ" dirty="0" err="1" smtClean="0"/>
              <a:t>effective</a:t>
            </a:r>
            <a:r>
              <a:rPr lang="cs-CZ" dirty="0" smtClean="0"/>
              <a:t> </a:t>
            </a:r>
            <a:r>
              <a:rPr lang="cs-CZ" dirty="0" err="1" smtClean="0"/>
              <a:t>across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organisation</a:t>
            </a:r>
            <a:endParaRPr lang="cs-CZ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Make </a:t>
            </a:r>
            <a:r>
              <a:rPr lang="cs-CZ" dirty="0" err="1" smtClean="0"/>
              <a:t>the</a:t>
            </a:r>
            <a:r>
              <a:rPr lang="cs-CZ" dirty="0" smtClean="0"/>
              <a:t> most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evaluation</a:t>
            </a:r>
            <a:r>
              <a:rPr lang="cs-CZ" dirty="0" smtClean="0"/>
              <a:t> </a:t>
            </a:r>
            <a:r>
              <a:rPr lang="cs-CZ" dirty="0" err="1" smtClean="0"/>
              <a:t>tools</a:t>
            </a:r>
            <a:endParaRPr lang="cs-CZ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Step </a:t>
            </a:r>
            <a:r>
              <a:rPr lang="cs-CZ" dirty="0" err="1" smtClean="0"/>
              <a:t>outside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evaluation</a:t>
            </a:r>
            <a:r>
              <a:rPr lang="cs-CZ" dirty="0" smtClean="0"/>
              <a:t> </a:t>
            </a:r>
            <a:r>
              <a:rPr lang="cs-CZ" dirty="0" err="1" smtClean="0"/>
              <a:t>toolkit</a:t>
            </a:r>
            <a:endParaRPr lang="cs-CZ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Step </a:t>
            </a:r>
            <a:r>
              <a:rPr lang="cs-CZ" dirty="0" err="1" smtClean="0"/>
              <a:t>inside</a:t>
            </a:r>
            <a:r>
              <a:rPr lang="cs-CZ" dirty="0" smtClean="0"/>
              <a:t>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policy</a:t>
            </a:r>
            <a:r>
              <a:rPr lang="cs-CZ" dirty="0" smtClean="0"/>
              <a:t> </a:t>
            </a:r>
            <a:r>
              <a:rPr lang="cs-CZ" dirty="0" err="1" smtClean="0"/>
              <a:t>process</a:t>
            </a:r>
            <a:endParaRPr lang="cs-CZ" dirty="0" smtClean="0"/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dirty="0" smtClean="0"/>
              <a:t>Play </a:t>
            </a:r>
            <a:r>
              <a:rPr lang="cs-CZ" dirty="0" err="1" smtClean="0"/>
              <a:t>the</a:t>
            </a:r>
            <a:r>
              <a:rPr lang="cs-CZ" dirty="0" smtClean="0"/>
              <a:t> long game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What could help: the blue sky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25624" y="1849388"/>
            <a:ext cx="360040" cy="302433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9924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</p:bldLst>
  </p:timing>
</p:sld>
</file>

<file path=ppt/theme/theme1.xml><?xml version="1.0" encoding="utf-8"?>
<a:theme xmlns:a="http://schemas.openxmlformats.org/drawingml/2006/main" name="MMR_OPTP_NOK_sir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MR_OPTP_NOK_sir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709</TotalTime>
  <Words>504</Words>
  <Application>Microsoft Office PowerPoint</Application>
  <PresentationFormat>Vlastní</PresentationFormat>
  <Paragraphs>104</Paragraphs>
  <Slides>23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23</vt:i4>
      </vt:variant>
    </vt:vector>
  </HeadingPairs>
  <TitlesOfParts>
    <vt:vector size="25" baseType="lpstr">
      <vt:lpstr>MMR_OPTP_NOK_sir</vt:lpstr>
      <vt:lpstr>1_MMR_OPTP_NOK_sir</vt:lpstr>
      <vt:lpstr>Faster. More accurate. More useful. How?</vt:lpstr>
      <vt:lpstr>Prezentace aplikace PowerPoint</vt:lpstr>
      <vt:lpstr>What is new: the silver lining</vt:lpstr>
      <vt:lpstr>What is not new: the evergreens</vt:lpstr>
      <vt:lpstr>What is missing: the black holes</vt:lpstr>
      <vt:lpstr>Prezentace aplikace PowerPoint</vt:lpstr>
      <vt:lpstr>Prezentace aplikace PowerPoint</vt:lpstr>
      <vt:lpstr>Prezentace aplikace PowerPoint</vt:lpstr>
      <vt:lpstr>What could help: the blue sky</vt:lpstr>
      <vt:lpstr>What could help: the blue sky</vt:lpstr>
      <vt:lpstr>Operate across your organisation</vt:lpstr>
      <vt:lpstr>What could help: the blue sky</vt:lpstr>
      <vt:lpstr>Make the most of evaluation tools</vt:lpstr>
      <vt:lpstr>What could help: the blue sky</vt:lpstr>
      <vt:lpstr>Step outside the evaluation toolkit</vt:lpstr>
      <vt:lpstr>What could help: the blue sky</vt:lpstr>
      <vt:lpstr>Step inside the policy process</vt:lpstr>
      <vt:lpstr>What could help: the blue sky</vt:lpstr>
      <vt:lpstr>Play the long game</vt:lpstr>
      <vt:lpstr>Prezentace aplikace PowerPoint</vt:lpstr>
      <vt:lpstr>Be the red team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Petr Bouchal</cp:lastModifiedBy>
  <cp:revision>33</cp:revision>
  <dcterms:created xsi:type="dcterms:W3CDTF">2014-02-26T13:30:06Z</dcterms:created>
  <dcterms:modified xsi:type="dcterms:W3CDTF">2016-11-01T22:26:46Z</dcterms:modified>
</cp:coreProperties>
</file>